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4"/>
  </p:notesMasterIdLst>
  <p:sldIdLst>
    <p:sldId id="256" r:id="rId13"/>
    <p:sldId id="296"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7" r:id="rId38"/>
    <p:sldId id="291" r:id="rId39"/>
    <p:sldId id="280" r:id="rId40"/>
    <p:sldId id="281" r:id="rId41"/>
    <p:sldId id="295" r:id="rId42"/>
    <p:sldId id="283" r:id="rId43"/>
    <p:sldId id="284" r:id="rId44"/>
    <p:sldId id="285" r:id="rId45"/>
    <p:sldId id="286" r:id="rId46"/>
    <p:sldId id="293" r:id="rId47"/>
    <p:sldId id="294" r:id="rId48"/>
    <p:sldId id="292" r:id="rId49"/>
    <p:sldId id="290" r:id="rId50"/>
    <p:sldId id="278" r:id="rId51"/>
    <p:sldId id="279" r:id="rId52"/>
    <p:sldId id="282"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8" autoAdjust="0"/>
    <p:restoredTop sz="94694"/>
  </p:normalViewPr>
  <p:slideViewPr>
    <p:cSldViewPr snapToGrid="0" snapToObjects="1">
      <p:cViewPr varScale="1">
        <p:scale>
          <a:sx n="108" d="100"/>
          <a:sy n="108" d="100"/>
        </p:scale>
        <p:origin x="5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
        <p:nvSpPr>
          <p:cNvPr id="2" name="Notes Placeholder 1">
            <a:extLst>
              <a:ext uri="{FF2B5EF4-FFF2-40B4-BE49-F238E27FC236}">
                <a16:creationId xmlns:a16="http://schemas.microsoft.com/office/drawing/2014/main" id="{4C5D1BB9-7FE7-42B3-84F8-0401CC4AD2AD}"/>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26</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28</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29</a:t>
            </a:fld>
            <a:endParaRPr lang="en-US" sz="1900"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30</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31</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32</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33</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34</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39</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40</a:t>
            </a:fld>
            <a:endParaRPr lang="en-US" sz="1900"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41</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11/8/2020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11/8/2020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11/8/2020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a:t>
            </a:r>
            <a:r>
              <a:rPr lang="en-US" sz="1200" b="1" spc="-1" dirty="0">
                <a:solidFill>
                  <a:srgbClr val="FFFFFF"/>
                </a:solidFill>
                <a:latin typeface="Gulim"/>
              </a:rPr>
              <a:t>–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MFCD</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Add things here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C9C8EF-D2AE-46D3-9350-2010A49DD2EE}"/>
              </a:ext>
            </a:extLst>
          </p:cNvPr>
          <p:cNvSpPr>
            <a:spLocks noGrp="1"/>
          </p:cNvSpPr>
          <p:nvPr>
            <p:ph type="body"/>
          </p:nvPr>
        </p:nvSpPr>
        <p:spPr/>
        <p:txBody>
          <a:bodyPr/>
          <a:lstStyle/>
          <a:p>
            <a:r>
              <a:rPr lang="en-US" dirty="0">
                <a:solidFill>
                  <a:schemeClr val="bg1"/>
                </a:solidFill>
                <a:latin typeface="Gulim" panose="020B0600000101010101" pitchFamily="34" charset="-127"/>
                <a:ea typeface="Gulim" panose="020B0600000101010101" pitchFamily="34" charset="-127"/>
              </a:rPr>
              <a:t>f</a:t>
            </a:r>
          </a:p>
        </p:txBody>
      </p:sp>
      <p:sp>
        <p:nvSpPr>
          <p:cNvPr id="2" name="Title 1">
            <a:extLst>
              <a:ext uri="{FF2B5EF4-FFF2-40B4-BE49-F238E27FC236}">
                <a16:creationId xmlns:a16="http://schemas.microsoft.com/office/drawing/2014/main" id="{3BE4CF6C-4E6C-4ED5-89EA-F945A21D6B80}"/>
              </a:ext>
            </a:extLst>
          </p:cNvPr>
          <p:cNvSpPr>
            <a:spLocks noGrp="1"/>
          </p:cNvSpPr>
          <p:nvPr>
            <p:ph type="title"/>
          </p:nvPr>
        </p:nvSpPr>
        <p:spPr/>
        <p:txBody>
          <a:bodyPr/>
          <a:lstStyle/>
          <a:p>
            <a:r>
              <a:rPr lang="en-US" dirty="0">
                <a:solidFill>
                  <a:schemeClr val="bg1"/>
                </a:solidFill>
                <a:latin typeface="Gulim" panose="020B0600000101010101" pitchFamily="34" charset="-127"/>
                <a:ea typeface="Gulim" panose="020B0600000101010101" pitchFamily="34" charset="-127"/>
              </a:rPr>
              <a:t>Sprint Breakdown</a:t>
            </a:r>
          </a:p>
        </p:txBody>
      </p:sp>
      <p:sp>
        <p:nvSpPr>
          <p:cNvPr id="6" name="CustomShape 3">
            <a:extLst>
              <a:ext uri="{FF2B5EF4-FFF2-40B4-BE49-F238E27FC236}">
                <a16:creationId xmlns:a16="http://schemas.microsoft.com/office/drawing/2014/main" id="{0EB36CA5-5BC0-469D-8F31-583C12481A66}"/>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extLst>
      <p:ext uri="{BB962C8B-B14F-4D97-AF65-F5344CB8AC3E}">
        <p14:creationId xmlns:p14="http://schemas.microsoft.com/office/powerpoint/2010/main" val="422468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dirty="0">
                <a:solidFill>
                  <a:srgbClr val="FFFFFF"/>
                </a:solidFill>
                <a:latin typeface="Gulim"/>
                <a:ea typeface="DejaVu Sans"/>
              </a:rPr>
              <a:t>Security Risks</a:t>
            </a:r>
            <a:endParaRPr lang="en-US" sz="3600" b="0" strike="noStrike" spc="-1" dirty="0">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Risk: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484407283"/>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dirty="0">
                          <a:solidFill>
                            <a:srgbClr val="404040"/>
                          </a:solidFill>
                          <a:latin typeface="Calibri"/>
                          <a:ea typeface="Calibri"/>
                        </a:rPr>
                        <a:t>Probability</a:t>
                      </a:r>
                      <a:endParaRPr lang="en-US" sz="1800" b="0" strike="noStrike" spc="-1" dirty="0">
                        <a:latin typeface="Arial"/>
                      </a:endParaRPr>
                    </a:p>
                    <a:p>
                      <a:pPr marL="71640" algn="ctr">
                        <a:lnSpc>
                          <a:spcPct val="100000"/>
                        </a:lnSpc>
                      </a:pPr>
                      <a:r>
                        <a:rPr lang="en-US" sz="1600" b="1" strike="noStrike" cap="all" spc="-1" dirty="0">
                          <a:solidFill>
                            <a:srgbClr val="404040"/>
                          </a:solidFill>
                          <a:latin typeface="Calibri"/>
                          <a:ea typeface="Calibri"/>
                        </a:rPr>
                        <a:t> </a:t>
                      </a:r>
                      <a:endParaRPr lang="en-US" sz="1600" b="0" strike="noStrike" spc="-1" dirty="0">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dirty="0"/>
                        <a:t>S-1,S-2</a:t>
                      </a:r>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extLst>
      <p:ext uri="{BB962C8B-B14F-4D97-AF65-F5344CB8AC3E}">
        <p14:creationId xmlns:p14="http://schemas.microsoft.com/office/powerpoint/2010/main" val="379626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11/8/2020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31</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32</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Consumers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1754326"/>
          </a:xfrm>
          <a:prstGeom prst="rect">
            <a:avLst/>
          </a:prstGeom>
          <a:noFill/>
        </p:spPr>
        <p:txBody>
          <a:bodyPr wrap="square" rtlCol="0">
            <a:spAutoFit/>
          </a:bodyPr>
          <a:lstStyle/>
          <a:p>
            <a:r>
              <a:rPr lang="en-US" dirty="0">
                <a:solidFill>
                  <a:schemeClr val="bg1"/>
                </a:solidFill>
              </a:rPr>
              <a:t>Customers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Do it yourself movers</a:t>
            </a:r>
          </a:p>
          <a:p>
            <a:pPr marL="285750" indent="-285750">
              <a:buFont typeface="Arial" panose="020B0604020202020204" pitchFamily="34" charset="0"/>
              <a:buChar char="•"/>
            </a:pPr>
            <a:r>
              <a:rPr lang="en-US" dirty="0">
                <a:solidFill>
                  <a:schemeClr val="bg1"/>
                </a:solidFill>
              </a:rPr>
              <a:t>Rental Companies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4" name="TextShape 4">
            <a:extLst>
              <a:ext uri="{FF2B5EF4-FFF2-40B4-BE49-F238E27FC236}">
                <a16:creationId xmlns:a16="http://schemas.microsoft.com/office/drawing/2014/main" id="{27E4EA41-4965-4886-91FA-9B0CA9311C0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58457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Being shown how to</a:t>
            </a:r>
          </a:p>
          <a:p>
            <a:pPr marL="742950" lvl="1" indent="-285750">
              <a:buFont typeface="Arial" panose="020B0604020202020204" pitchFamily="34" charset="0"/>
              <a:buChar char="•"/>
            </a:pPr>
            <a:r>
              <a:rPr lang="en-US" dirty="0">
                <a:solidFill>
                  <a:schemeClr val="bg1"/>
                </a:solidFill>
              </a:rPr>
              <a:t>Pack boxes for increased organization</a:t>
            </a:r>
          </a:p>
          <a:p>
            <a:pPr marL="742950" lvl="1"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Being provided with expert advice</a:t>
            </a:r>
          </a:p>
          <a:p>
            <a:pPr marL="742950" lvl="1" indent="-285750">
              <a:buFont typeface="Arial" panose="020B0604020202020204" pitchFamily="34" charset="0"/>
              <a:buChar char="•"/>
            </a:pPr>
            <a:r>
              <a:rPr lang="en-US" dirty="0">
                <a:solidFill>
                  <a:schemeClr val="bg1"/>
                </a:solidFill>
              </a:rPr>
              <a:t>Database full of tips that a user can search through with keywords</a:t>
            </a:r>
          </a:p>
          <a:p>
            <a:pPr marL="742950" lvl="1"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Saving of Time and Money</a:t>
            </a:r>
          </a:p>
          <a:p>
            <a:pPr marL="742950" lvl="1" indent="-285750">
              <a:buFont typeface="Arial" panose="020B0604020202020204" pitchFamily="34" charset="0"/>
              <a:buChar char="•"/>
            </a:pPr>
            <a:r>
              <a:rPr lang="en-US" dirty="0">
                <a:solidFill>
                  <a:schemeClr val="bg1"/>
                </a:solidFill>
              </a:rPr>
              <a:t>Increased efficiency will lead to less trips and </a:t>
            </a:r>
            <a:r>
              <a:rPr lang="en-US">
                <a:solidFill>
                  <a:schemeClr val="bg1"/>
                </a:solidFill>
              </a:rPr>
              <a:t>materials used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Peace of Mind</a:t>
            </a:r>
          </a:p>
          <a:p>
            <a:pPr marL="742950" lvl="1" indent="-285750">
              <a:buFont typeface="Arial" panose="020B0604020202020204" pitchFamily="34" charset="0"/>
              <a:buChar char="•"/>
            </a:pPr>
            <a:r>
              <a:rPr lang="en-US" dirty="0">
                <a:solidFill>
                  <a:schemeClr val="bg1"/>
                </a:solidFill>
              </a:rPr>
              <a:t>Fragile items being safely transported</a:t>
            </a:r>
          </a:p>
          <a:p>
            <a:pPr marL="285750" indent="-285750">
              <a:buFont typeface="Arial" panose="020B0604020202020204" pitchFamily="34" charset="0"/>
              <a:buChar char="•"/>
            </a:pPr>
            <a:endParaRPr lang="en-US" dirty="0"/>
          </a:p>
        </p:txBody>
      </p:sp>
      <p:sp>
        <p:nvSpPr>
          <p:cNvPr id="5" name="TextShape 4">
            <a:extLst>
              <a:ext uri="{FF2B5EF4-FFF2-40B4-BE49-F238E27FC236}">
                <a16:creationId xmlns:a16="http://schemas.microsoft.com/office/drawing/2014/main" id="{81FAF3D3-BABC-4AD9-B27F-F8C64611BDA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107069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041" y="1689839"/>
            <a:ext cx="3179189" cy="2658862"/>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2" y="1689840"/>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moving between two locations</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Individual who is very knowledgeable in the moving industry</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6" y="1689840"/>
            <a:ext cx="3587277"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How to describe this ?</a:t>
            </a:r>
          </a:p>
        </p:txBody>
      </p:sp>
      <p:sp>
        <p:nvSpPr>
          <p:cNvPr id="12" name="TextShape 4">
            <a:extLst>
              <a:ext uri="{FF2B5EF4-FFF2-40B4-BE49-F238E27FC236}">
                <a16:creationId xmlns:a16="http://schemas.microsoft.com/office/drawing/2014/main" id="{4D65C4C9-283F-4766-915D-C19659040A0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a:t>
            </a:r>
            <a:r>
              <a:rPr lang="en-US" sz="1200" b="1" spc="-1" dirty="0">
                <a:solidFill>
                  <a:srgbClr val="FFFFFF"/>
                </a:solidFill>
                <a:latin typeface="Gulim"/>
              </a:rPr>
              <a:t>Design</a:t>
            </a:r>
            <a:r>
              <a:rPr lang="en-US" sz="1200" b="1" strike="noStrike" spc="-1" dirty="0">
                <a:solidFill>
                  <a:srgbClr val="FFFFFF"/>
                </a:solidFill>
                <a:latin typeface="Gulim"/>
              </a:rPr>
              <a:t> </a:t>
            </a:r>
            <a:endParaRPr lang="en-US" sz="1200" b="0" strike="noStrike" spc="-1" dirty="0">
              <a:latin typeface="Times New Roman"/>
            </a:endParaRPr>
          </a:p>
        </p:txBody>
      </p:sp>
    </p:spTree>
    <p:extLst>
      <p:ext uri="{BB962C8B-B14F-4D97-AF65-F5344CB8AC3E}">
        <p14:creationId xmlns:p14="http://schemas.microsoft.com/office/powerpoint/2010/main" val="1468888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40</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41</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ea typeface="DejaVu Sans"/>
              </a:rPr>
              <a:t>Design</a:t>
            </a:r>
            <a:endParaRPr lang="en-US" sz="1200" b="0" strike="noStrike" spc="-1" dirty="0">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a:t>
            </a:r>
            <a:r>
              <a:rPr lang="en-US" sz="1200" b="1" spc="-1" dirty="0">
                <a:solidFill>
                  <a:srgbClr val="FFFFFF"/>
                </a:solidFill>
                <a:latin typeface="Gulim"/>
              </a:rPr>
              <a:t>Design </a:t>
            </a:r>
            <a:endParaRPr lang="en-US" sz="1200" b="0" strike="noStrike" spc="-1" dirty="0">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2936</TotalTime>
  <Words>2243</Words>
  <Application>Microsoft Office PowerPoint</Application>
  <PresentationFormat>Widescreen</PresentationFormat>
  <Paragraphs>453</Paragraphs>
  <Slides>41</Slides>
  <Notes>33</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41</vt:i4>
      </vt:variant>
    </vt:vector>
  </HeadingPairs>
  <TitlesOfParts>
    <vt:vector size="5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Sprint Breakdown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Consumers and End Users</vt:lpstr>
      <vt:lpstr>Benefits to Customer</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218</cp:revision>
  <cp:lastPrinted>2020-10-15T02:45:41Z</cp:lastPrinted>
  <dcterms:created xsi:type="dcterms:W3CDTF">2020-09-10T01:29:18Z</dcterms:created>
  <dcterms:modified xsi:type="dcterms:W3CDTF">2020-11-08T20:41:54Z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